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5" r:id="rId4"/>
    <p:sldId id="259" r:id="rId5"/>
    <p:sldId id="256" r:id="rId6"/>
    <p:sldId id="261" r:id="rId7"/>
    <p:sldId id="263" r:id="rId8"/>
    <p:sldId id="264" r:id="rId9"/>
    <p:sldId id="266" r:id="rId10"/>
    <p:sldId id="267" r:id="rId11"/>
  </p:sldIdLst>
  <p:sldSz cx="9144000" cy="6858000" type="screen4x3"/>
  <p:notesSz cx="7315200" cy="96012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D879A-4FA8-4FAA-A0DC-F3FB8B3D4EB5}" type="datetimeFigureOut">
              <a:rPr lang="en-US" smtClean="0"/>
              <a:pPr/>
              <a:t>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39413-1D56-465A-9535-CB938B83F7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362200" y="1819275"/>
          <a:ext cx="4095750" cy="252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Prism Project" r:id="rId3" imgW="5139720" imgH="3353760" progId="">
                  <p:embed/>
                </p:oleObj>
              </mc:Choice>
              <mc:Fallback>
                <p:oleObj name="Prism Project" r:id="rId3" imgW="5139720" imgH="335376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19275"/>
                        <a:ext cx="4095750" cy="252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828800" y="4581525"/>
            <a:ext cx="52578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Fig.1.: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Respiratory Carbon monoxide excretion: Expired carbon monoxide was measured in obese and lean ZR. It was higher in awake obese ZR compared to the lean group (*P&lt;0.05). Values are expressed as mean ± SE.</a:t>
            </a:r>
          </a:p>
          <a:p>
            <a:pPr algn="just" rtl="0">
              <a:defRPr sz="1000"/>
            </a:pPr>
            <a:endParaRPr lang="en-US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3505200"/>
            <a:ext cx="69342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Arial" pitchFamily="34" charset="0"/>
                <a:cs typeface="Arial" pitchFamily="34" charset="0"/>
              </a:rPr>
              <a:t>Table 2: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Physical measurements of obese and lean ZR: Body, kidney and heart weights were higher in obese ZR as compared to lean ZR (*P&lt;0.05).Values are expressed as mean ± SE.</a:t>
            </a:r>
          </a:p>
          <a:p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1905000"/>
          <a:ext cx="6934200" cy="1463040"/>
        </p:xfrm>
        <a:graphic>
          <a:graphicData uri="http://schemas.openxmlformats.org/drawingml/2006/table">
            <a:tbl>
              <a:tblPr/>
              <a:tblGrid>
                <a:gridCol w="2311400"/>
                <a:gridCol w="2311400"/>
                <a:gridCol w="2311400"/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Variable</a:t>
                      </a:r>
                      <a:endParaRPr lang="en-US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Lean Zucker Rat</a:t>
                      </a:r>
                      <a:endParaRPr lang="en-US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Obese Zucker  Rat</a:t>
                      </a:r>
                      <a:endParaRPr lang="en-US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Body Weight (g)</a:t>
                      </a:r>
                      <a:endParaRPr lang="en-US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309±14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551±13*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Kidney Weight (g)</a:t>
                      </a:r>
                      <a:endParaRPr lang="en-US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1.03±0.04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1.38±0.04*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Heart Weight (g)</a:t>
                      </a:r>
                      <a:endParaRPr lang="en-US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0.87±0.08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1.15±0.04*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066800" y="1349261"/>
            <a:ext cx="373211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2: Physical Measurements of Lean and Obese ZR.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514600" y="1971675"/>
          <a:ext cx="4152900" cy="252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Prism Project" r:id="rId3" imgW="5211720" imgH="3353760" progId="">
                  <p:embed/>
                </p:oleObj>
              </mc:Choice>
              <mc:Fallback>
                <p:oleObj name="Prism Project" r:id="rId3" imgW="5211720" imgH="335376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71675"/>
                        <a:ext cx="4152900" cy="252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438400" y="4733925"/>
            <a:ext cx="42100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Fig.2.: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Plasma nitrite levels: Nitrites are the breakdown products of nitric oxide. The nitrite levels in plasma are decreased in obese ZR (*P&lt;0.05). Values are expressed as mean ± SE.</a:t>
            </a:r>
          </a:p>
          <a:p>
            <a:pPr algn="just" rtl="0">
              <a:defRPr sz="1000"/>
            </a:pPr>
            <a:endParaRPr lang="en-US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561894"/>
              </p:ext>
            </p:extLst>
          </p:nvPr>
        </p:nvGraphicFramePr>
        <p:xfrm>
          <a:off x="2286000" y="914400"/>
          <a:ext cx="51816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Prism Project" r:id="rId3" imgW="6502680" imgH="4100760" progId="">
                  <p:embed/>
                </p:oleObj>
              </mc:Choice>
              <mc:Fallback>
                <p:oleObj name="Prism Project" r:id="rId3" imgW="6502680" imgH="4100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914400"/>
                        <a:ext cx="5181600" cy="308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981200" y="4191000"/>
            <a:ext cx="5410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Fig.3.: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Vessel Diameter: Concentration dependent change in internal diameter of septal coronary arteries in response to endothelium dependent vasodilator,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when treated with vehicle and L-arginine, substrate for nitric oxide in obese ZR. Vasodilation was observed in L-arginine treated group compared to vehicle treated (*P&lt;0.05). Values are expressed as mean ± SE.</a:t>
            </a:r>
          </a:p>
          <a:p>
            <a:pPr algn="just" rtl="0">
              <a:defRPr sz="1000"/>
            </a:pPr>
            <a:endParaRPr lang="en-US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71097" y="1002268"/>
            <a:ext cx="28503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Change in Diameter - Vehicle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695770"/>
              </p:ext>
            </p:extLst>
          </p:nvPr>
        </p:nvGraphicFramePr>
        <p:xfrm>
          <a:off x="2124075" y="1295400"/>
          <a:ext cx="5114925" cy="320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Prism Project" r:id="rId3" imgW="6418800" imgH="4265280" progId="">
                  <p:embed/>
                </p:oleObj>
              </mc:Choice>
              <mc:Fallback>
                <p:oleObj name="Prism Project" r:id="rId3" imgW="6418800" imgH="426528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295400"/>
                        <a:ext cx="5114925" cy="320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828800" y="4648200"/>
            <a:ext cx="51816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Fig.4.: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Vessel Diameter: Concentration dependent change in internal diameter of septal coronary arteries in response to endothelium dependent vasodilator,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during pretreatment with an inhibitor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oxygenase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chromium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mesoporphyrin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CrMP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induced vasodilation was greatly attenuated in obese ZR compared with lean group. No significant difference was observed 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CrMP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treated and vehicle treated groups (*P&lt;0.05). Values are expressed as mean ± SE.</a:t>
            </a:r>
          </a:p>
          <a:p>
            <a:pPr algn="just" rtl="0">
              <a:defRPr sz="1000"/>
            </a:pPr>
            <a:endParaRPr lang="en-US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37" y="1600200"/>
            <a:ext cx="557212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1447800" y="4200525"/>
            <a:ext cx="63246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200" b="1" dirty="0" smtClean="0"/>
              <a:t>Fig.5.: </a:t>
            </a:r>
            <a:r>
              <a:rPr lang="en-US" sz="1200" dirty="0"/>
              <a:t>L-Arginine, common substrate for both </a:t>
            </a:r>
            <a:r>
              <a:rPr lang="en-US" sz="1200" dirty="0" err="1"/>
              <a:t>arginase</a:t>
            </a:r>
            <a:r>
              <a:rPr lang="en-US" sz="1200" dirty="0"/>
              <a:t> and nitric oxide synthase. L-Arginine is converted to urea and L-ornithine by the </a:t>
            </a:r>
            <a:r>
              <a:rPr lang="en-US" sz="1200" dirty="0" err="1"/>
              <a:t>arginase</a:t>
            </a:r>
            <a:r>
              <a:rPr lang="en-US" sz="1200" dirty="0"/>
              <a:t> enzyme along with nitric oxide and L-</a:t>
            </a:r>
            <a:r>
              <a:rPr lang="en-US" sz="1200" dirty="0" err="1"/>
              <a:t>citrulline</a:t>
            </a:r>
            <a:r>
              <a:rPr lang="en-US" sz="1200" dirty="0"/>
              <a:t> by nitric oxide synthase</a:t>
            </a:r>
            <a:r>
              <a:rPr lang="en-US" sz="1200" dirty="0" smtClean="0"/>
              <a:t>.</a:t>
            </a:r>
            <a:r>
              <a:rPr lang="en-US" sz="1200" b="1" dirty="0"/>
              <a:t> 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75" y="1857375"/>
            <a:ext cx="361823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676400" y="4886325"/>
            <a:ext cx="52578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Fig.6.: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Arginase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 expression: Western blot analysis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Arginase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 expression in coronary arteries. A significant increase in aortic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arginase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levels was observed in obese ZR compared to lean ZR (*P&lt;0.05). Values are expressed as mean ± SE.</a:t>
            </a:r>
          </a:p>
          <a:p>
            <a:pPr algn="just" rtl="0">
              <a:defRPr sz="1000"/>
            </a:pPr>
            <a:endParaRPr lang="en-US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230003"/>
              </p:ext>
            </p:extLst>
          </p:nvPr>
        </p:nvGraphicFramePr>
        <p:xfrm>
          <a:off x="1676400" y="1143000"/>
          <a:ext cx="5610225" cy="323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Prism Project" r:id="rId3" imgW="7040520" imgH="4303080" progId="">
                  <p:embed/>
                </p:oleObj>
              </mc:Choice>
              <mc:Fallback>
                <p:oleObj name="Prism Project" r:id="rId3" imgW="7040520" imgH="430308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5610225" cy="323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905000" y="4495800"/>
            <a:ext cx="46482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Fig.7.: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Vessel Diameter: Concentration dependent change in internal diameter of septal coronary arteries in response to endothelium dependent vasodilator,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during pretreatment with L-arginine, substrate for NOS. L-Arginine greatly increased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vasodilatory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responses in the obese ZR as compared to vehicle treatment (*P&lt;0.05). Values are expressed as mean ± SE.</a:t>
            </a:r>
          </a:p>
          <a:p>
            <a:pPr algn="just" rtl="0">
              <a:defRPr sz="1000"/>
            </a:pPr>
            <a:endParaRPr lang="en-US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877318"/>
              </p:ext>
            </p:extLst>
          </p:nvPr>
        </p:nvGraphicFramePr>
        <p:xfrm>
          <a:off x="2057400" y="1143000"/>
          <a:ext cx="5095875" cy="310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Prism Project" r:id="rId3" imgW="6395040" imgH="4125960" progId="">
                  <p:embed/>
                </p:oleObj>
              </mc:Choice>
              <mc:Fallback>
                <p:oleObj name="Prism Project" r:id="rId3" imgW="6395040" imgH="412596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143000"/>
                        <a:ext cx="5095875" cy="310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209800" y="4352924"/>
            <a:ext cx="4495800" cy="1362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Fig.8.: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Vessel Diameter: Concentration dependent change in internal diameter of septal coronary arteries in response to endothelium dependent vasodilator,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during pretreatment with L-arginine, substrate for NOS. This treatment with L-arginine abolished the differences between lean and obese ZR. </a:t>
            </a:r>
          </a:p>
          <a:p>
            <a:pPr algn="just" rtl="0">
              <a:defRPr sz="1000"/>
            </a:pPr>
            <a:endParaRPr lang="en-US" b="0" i="0" u="none" strike="noStrike" baseline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6800" y="3810000"/>
            <a:ext cx="7239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latin typeface="Arial" pitchFamily="34" charset="0"/>
                <a:cs typeface="Arial" pitchFamily="34" charset="0"/>
              </a:rPr>
              <a:t>Table 1: 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Various metabolic parameters: Mean Arterial Pressure (MAP), Heart rate,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carboxyhemoglobin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and blood glucose of obese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Zucker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rats was higher than lean ZR (*P&lt;0.05). Values are expressed as mean ± SE.</a:t>
            </a:r>
          </a:p>
          <a:p>
            <a:endParaRPr 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143000" y="762000"/>
            <a:ext cx="26244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Table 1:Various metabolic parameters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43000" y="1304200"/>
          <a:ext cx="6934200" cy="2277199"/>
        </p:xfrm>
        <a:graphic>
          <a:graphicData uri="http://schemas.openxmlformats.org/drawingml/2006/table">
            <a:tbl>
              <a:tblPr/>
              <a:tblGrid>
                <a:gridCol w="2590800"/>
                <a:gridCol w="2032000"/>
                <a:gridCol w="2311400"/>
              </a:tblGrid>
              <a:tr h="39860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Variable</a:t>
                      </a:r>
                      <a:endParaRPr lang="en-US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Lean Zucker Rat</a:t>
                      </a:r>
                      <a:endParaRPr lang="en-US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Obese Zucker  Rat</a:t>
                      </a:r>
                      <a:endParaRPr lang="en-US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60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MAP (mmHg)</a:t>
                      </a:r>
                      <a:endParaRPr lang="en-US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121 ±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154 ± 3*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60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Heart Rate (</a:t>
                      </a:r>
                      <a:r>
                        <a:rPr lang="en-US" sz="12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bpm</a:t>
                      </a: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endParaRPr lang="en-US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353 ± 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386 ± 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60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HbCO</a:t>
                      </a: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</a:t>
                      </a:r>
                      <a:endParaRPr lang="en-US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3.0 ± 0.1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3.9 ± 0.1*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7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Blood Glucose (mg/</a:t>
                      </a:r>
                      <a:r>
                        <a:rPr lang="en-US" sz="12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dL</a:t>
                      </a:r>
                      <a:r>
                        <a:rPr lang="en-US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endParaRPr lang="en-US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140 ±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186 ± 7*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2.1.3179"/>
  <p:tag name="PPTVERSION" val="14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575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Prism Project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ULM COP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Keith Jackson</dc:creator>
  <cp:lastModifiedBy>Pharmacy Staff</cp:lastModifiedBy>
  <cp:revision>32</cp:revision>
  <dcterms:created xsi:type="dcterms:W3CDTF">2013-02-27T19:43:20Z</dcterms:created>
  <dcterms:modified xsi:type="dcterms:W3CDTF">2014-01-30T22:11:29Z</dcterms:modified>
</cp:coreProperties>
</file>