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42" d="100"/>
          <a:sy n="42" d="100"/>
        </p:scale>
        <p:origin x="-137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ar-EG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dLbls>
            <c:showVal val="1"/>
          </c:dLbls>
          <c:cat>
            <c:strRef>
              <c:f>Sheet1!$A$2:$A$5</c:f>
              <c:strCache>
                <c:ptCount val="4"/>
                <c:pt idx="0">
                  <c:v>perception about knowledge</c:v>
                </c:pt>
                <c:pt idx="1">
                  <c:v>International problem</c:v>
                </c:pt>
                <c:pt idx="2">
                  <c:v>National problem</c:v>
                </c:pt>
                <c:pt idx="3">
                  <c:v>Problem in this hospital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 formatCode="General">
                  <c:v>4.3</c:v>
                </c:pt>
                <c:pt idx="1">
                  <c:v>1</c:v>
                </c:pt>
                <c:pt idx="2" formatCode="0.00%">
                  <c:v>0.40600000000000003</c:v>
                </c:pt>
                <c:pt idx="3" formatCode="0.00%">
                  <c:v>0.86899999999999999</c:v>
                </c:pt>
              </c:numCache>
            </c:numRef>
          </c:val>
        </c:ser>
        <c:axId val="7041024"/>
        <c:axId val="53044736"/>
      </c:barChart>
      <c:catAx>
        <c:axId val="7041024"/>
        <c:scaling>
          <c:orientation val="minMax"/>
        </c:scaling>
        <c:axPos val="b"/>
        <c:tickLblPos val="nextTo"/>
        <c:crossAx val="53044736"/>
        <c:crosses val="autoZero"/>
        <c:auto val="1"/>
        <c:lblAlgn val="ctr"/>
        <c:lblOffset val="100"/>
      </c:catAx>
      <c:valAx>
        <c:axId val="53044736"/>
        <c:scaling>
          <c:orientation val="minMax"/>
          <c:max val="1"/>
        </c:scaling>
        <c:axPos val="l"/>
        <c:majorGridlines/>
        <c:numFmt formatCode="0.0%" sourceLinked="0"/>
        <c:tickLblPos val="nextTo"/>
        <c:crossAx val="7041024"/>
        <c:crosses val="autoZero"/>
        <c:crossBetween val="between"/>
        <c:majorUnit val="0.1"/>
        <c:minorUnit val="2.0000000000000004E-2"/>
      </c:valAx>
    </c:plotArea>
    <c:plotVisOnly val="1"/>
  </c:chart>
  <c:txPr>
    <a:bodyPr/>
    <a:lstStyle/>
    <a:p>
      <a:pPr>
        <a:defRPr sz="1800"/>
      </a:pPr>
      <a:endParaRPr lang="ar-EG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6F80-BDC1-42B0-89BF-BC5953AAE817}" type="datetimeFigureOut">
              <a:rPr lang="ar-EG" smtClean="0"/>
              <a:t>13/06/1435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5E6E7-2B24-489B-8EC3-365072D16EE1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6F80-BDC1-42B0-89BF-BC5953AAE817}" type="datetimeFigureOut">
              <a:rPr lang="ar-EG" smtClean="0"/>
              <a:t>13/06/1435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5E6E7-2B24-489B-8EC3-365072D16EE1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6F80-BDC1-42B0-89BF-BC5953AAE817}" type="datetimeFigureOut">
              <a:rPr lang="ar-EG" smtClean="0"/>
              <a:t>13/06/1435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5E6E7-2B24-489B-8EC3-365072D16EE1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6F80-BDC1-42B0-89BF-BC5953AAE817}" type="datetimeFigureOut">
              <a:rPr lang="ar-EG" smtClean="0"/>
              <a:t>13/06/1435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5E6E7-2B24-489B-8EC3-365072D16EE1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6F80-BDC1-42B0-89BF-BC5953AAE817}" type="datetimeFigureOut">
              <a:rPr lang="ar-EG" smtClean="0"/>
              <a:t>13/06/1435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5E6E7-2B24-489B-8EC3-365072D16EE1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6F80-BDC1-42B0-89BF-BC5953AAE817}" type="datetimeFigureOut">
              <a:rPr lang="ar-EG" smtClean="0"/>
              <a:t>13/06/1435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5E6E7-2B24-489B-8EC3-365072D16EE1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6F80-BDC1-42B0-89BF-BC5953AAE817}" type="datetimeFigureOut">
              <a:rPr lang="ar-EG" smtClean="0"/>
              <a:t>13/06/1435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5E6E7-2B24-489B-8EC3-365072D16EE1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6F80-BDC1-42B0-89BF-BC5953AAE817}" type="datetimeFigureOut">
              <a:rPr lang="ar-EG" smtClean="0"/>
              <a:t>13/06/1435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5E6E7-2B24-489B-8EC3-365072D16EE1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6F80-BDC1-42B0-89BF-BC5953AAE817}" type="datetimeFigureOut">
              <a:rPr lang="ar-EG" smtClean="0"/>
              <a:t>13/06/1435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5E6E7-2B24-489B-8EC3-365072D16EE1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6F80-BDC1-42B0-89BF-BC5953AAE817}" type="datetimeFigureOut">
              <a:rPr lang="ar-EG" smtClean="0"/>
              <a:t>13/06/1435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5E6E7-2B24-489B-8EC3-365072D16EE1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6F80-BDC1-42B0-89BF-BC5953AAE817}" type="datetimeFigureOut">
              <a:rPr lang="ar-EG" smtClean="0"/>
              <a:t>13/06/1435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5E6E7-2B24-489B-8EC3-365072D16EE1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96F80-BDC1-42B0-89BF-BC5953AAE817}" type="datetimeFigureOut">
              <a:rPr lang="ar-EG" smtClean="0"/>
              <a:t>13/06/1435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5E6E7-2B24-489B-8EC3-365072D16EE1}" type="slidenum">
              <a:rPr lang="ar-EG" smtClean="0"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395536" y="332656"/>
          <a:ext cx="8352928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27584" y="5589240"/>
            <a:ext cx="7848872" cy="129266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000" b="1" dirty="0">
                <a:cs typeface="+mj-cs"/>
              </a:rPr>
              <a:t>Fig (4): Positive response of resident doctors on perception component of 5-point scale about antimicrobial resistance</a:t>
            </a:r>
            <a:endParaRPr lang="en-US" sz="2000" dirty="0">
              <a:cs typeface="+mj-cs"/>
            </a:endParaRPr>
          </a:p>
          <a:p>
            <a:pPr algn="l"/>
            <a:r>
              <a:rPr lang="ar-EG" sz="2000" b="1" dirty="0">
                <a:cs typeface="+mj-cs"/>
              </a:rPr>
              <a:t> </a:t>
            </a:r>
            <a:endParaRPr lang="en-US" sz="2000" dirty="0">
              <a:cs typeface="+mj-cs"/>
            </a:endParaRPr>
          </a:p>
          <a:p>
            <a:endParaRPr lang="ar-EG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10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lenovo</dc:creator>
  <cp:lastModifiedBy>lenovo</cp:lastModifiedBy>
  <cp:revision>1</cp:revision>
  <dcterms:created xsi:type="dcterms:W3CDTF">2014-04-13T02:01:34Z</dcterms:created>
  <dcterms:modified xsi:type="dcterms:W3CDTF">2014-04-13T02:10:50Z</dcterms:modified>
</cp:coreProperties>
</file>